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9144000" cy="5143500" type="screen16x9"/>
  <p:notesSz cx="6858000" cy="9144000"/>
  <p:embeddedFontLst>
    <p:embeddedFont>
      <p:font typeface="Amatic SC" pitchFamily="2" charset="-79"/>
      <p:regular r:id="rId36"/>
      <p:bold r:id="rId37"/>
    </p:embeddedFont>
    <p:embeddedFont>
      <p:font typeface="Caveat" pitchFamily="2" charset="0"/>
      <p:regular r:id="rId38"/>
      <p:bold r:id="rId39"/>
    </p:embeddedFont>
    <p:embeddedFont>
      <p:font typeface="Comic Sans MS" panose="030F0902030302020204" pitchFamily="66" charset="0"/>
      <p:regular r:id="rId40"/>
    </p:embeddedFont>
    <p:embeddedFont>
      <p:font typeface="Economica" panose="02000506040000020004" pitchFamily="2" charset="77"/>
      <p:regular r:id="rId41"/>
      <p:bold r:id="rId42"/>
      <p:italic r:id="rId43"/>
      <p:boldItalic r:id="rId44"/>
    </p:embeddedFont>
    <p:embeddedFont>
      <p:font typeface="Georgia" panose="02040502050405020303" pitchFamily="18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Raleway" pitchFamily="2" charset="77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D17AA1D-C747-4AAC-B122-46E0E3D8E209}">
  <a:tblStyle styleId="{AD17AA1D-C747-4AAC-B122-46E0E3D8E20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202" d="100"/>
          <a:sy n="202" d="100"/>
        </p:scale>
        <p:origin x="8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4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8" Type="http://schemas.openxmlformats.org/officeDocument/2006/relationships/slide" Target="slides/slide6.xml"/><Relationship Id="rId51" Type="http://schemas.openxmlformats.org/officeDocument/2006/relationships/font" Target="fonts/font16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f494c01233_2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05" name="Google Shape;105;g1f494c01233_2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f494c01233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2" name="Google Shape;172;g1f494c01233_2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ecb7481f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0" name="Google Shape;180;g21ecb7481f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ecb7481f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89" name="Google Shape;189;g21ecb7481f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1ecb7481f5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96" name="Google Shape;196;g21ecb7481f5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ecb7481f5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05" name="Google Shape;205;g21ecb7481f5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f494c01233_2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4" name="Google Shape;214;g1f494c01233_2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494c01233_2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21" name="Google Shape;221;g1f494c01233_2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1ecb7481f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27" name="Google Shape;227;g21ecb7481f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1ecb7481f5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34" name="Google Shape;234;g21ecb7481f5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1ecb7481f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0" name="Google Shape;240;g21ecb7481f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1d40f071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11" name="Google Shape;111;g21d40f071c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494c0123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47" name="Google Shape;247;g1f494c0123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1ec6fc4ba1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54" name="Google Shape;254;g21ec6fc4ba1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1ecb7481f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68" name="Google Shape;268;g21ecb7481f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f494c01233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75" name="Google Shape;275;g1f494c01233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f494c01233_2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86" name="Google Shape;286;g1f494c01233_2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1ecb7481f5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296" name="Google Shape;296;g21ecb7481f5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f494c01233_2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03" name="Google Shape;303;g1f494c01233_2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1ecb7481f5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12" name="Google Shape;312;g21ecb7481f5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1ecb7481f5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20" name="Google Shape;320;g21ecb7481f5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f494c01233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28" name="Google Shape;328;g1f494c01233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f494c01233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26" name="Google Shape;126;g1f494c01233_2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d40f071c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35" name="Google Shape;335;g21d40f071c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1ec6fc4ba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41" name="Google Shape;341;g21ec6fc4ba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1d40f071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347" name="Google Shape;347;g21d40f071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ecb7481f5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34" name="Google Shape;134;g21ecb7481f5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1ecb7481f5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40" name="Google Shape;140;g21ecb7481f5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f494c01233_2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8" name="Google Shape;148;g1f494c01233_2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ecb7481f5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54" name="Google Shape;154;g21ecb7481f5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1ecb7481f5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  <p:sp>
        <p:nvSpPr>
          <p:cNvPr id="160" name="Google Shape;160;g21ecb7481f5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f494c01233_2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66" name="Google Shape;166;g1f494c01233_2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775113" y="68097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6" name="Google Shape;56;p14"/>
          <p:cNvSpPr/>
          <p:nvPr/>
        </p:nvSpPr>
        <p:spPr>
          <a:xfrm rot="10800000">
            <a:off x="7390825" y="353827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7" name="Google Shape;57;p14"/>
          <p:cNvSpPr txBox="1">
            <a:spLocks noGrp="1"/>
          </p:cNvSpPr>
          <p:nvPr>
            <p:ph type="ctrTitle"/>
          </p:nvPr>
        </p:nvSpPr>
        <p:spPr>
          <a:xfrm>
            <a:off x="1145375" y="1444250"/>
            <a:ext cx="7203600" cy="15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7" name="Google Shape;67;p16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8" name="Google Shape;68;p16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20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0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85" name="Google Shape;8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1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8" name="Google Shape;88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9" name="Google Shape;89;p21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21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91" name="Google Shape;91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2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95" name="Google Shape;9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3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23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0" name="Google Shape;100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trics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ctrTitle"/>
          </p:nvPr>
        </p:nvSpPr>
        <p:spPr>
          <a:xfrm>
            <a:off x="970200" y="2699025"/>
            <a:ext cx="3449056" cy="13257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en" b="1" dirty="0">
                <a:solidFill>
                  <a:srgbClr val="1A1A1A"/>
                </a:solidFill>
                <a:latin typeface="Raleway" pitchFamily="2" charset="77"/>
                <a:ea typeface="Raleway"/>
                <a:cs typeface="Raleway"/>
                <a:sym typeface="Raleway"/>
              </a:rPr>
              <a:t>Intertemporal Analysis using Symbolic Regression</a:t>
            </a:r>
            <a:endParaRPr dirty="0">
              <a:latin typeface="Raleway" pitchFamily="2" charset="77"/>
            </a:endParaRPr>
          </a:p>
        </p:txBody>
      </p:sp>
      <p:sp>
        <p:nvSpPr>
          <p:cNvPr id="108" name="Google Shape;108;p25"/>
          <p:cNvSpPr txBox="1">
            <a:spLocks noGrp="1"/>
          </p:cNvSpPr>
          <p:nvPr>
            <p:ph type="subTitle" idx="1"/>
          </p:nvPr>
        </p:nvSpPr>
        <p:spPr>
          <a:xfrm>
            <a:off x="5792725" y="3991055"/>
            <a:ext cx="3054600" cy="7014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 b="1" dirty="0"/>
              <a:t>Manila Devaraja</a:t>
            </a:r>
          </a:p>
        </p:txBody>
      </p:sp>
      <p:pic>
        <p:nvPicPr>
          <p:cNvPr id="2" name="Google Shape;130;p27">
            <a:extLst>
              <a:ext uri="{FF2B5EF4-FFF2-40B4-BE49-F238E27FC236}">
                <a16:creationId xmlns:a16="http://schemas.microsoft.com/office/drawing/2014/main" id="{B9DA86B6-4200-5992-99BE-6066706FD7F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745" y="1190060"/>
            <a:ext cx="3625150" cy="2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31;p27">
            <a:extLst>
              <a:ext uri="{FF2B5EF4-FFF2-40B4-BE49-F238E27FC236}">
                <a16:creationId xmlns:a16="http://schemas.microsoft.com/office/drawing/2014/main" id="{E65367D6-9B43-D22C-A041-997C83AAEE4C}"/>
              </a:ext>
            </a:extLst>
          </p:cNvPr>
          <p:cNvSpPr txBox="1"/>
          <p:nvPr/>
        </p:nvSpPr>
        <p:spPr>
          <a:xfrm>
            <a:off x="5258420" y="3533510"/>
            <a:ext cx="2287368" cy="246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" dirty="0">
                <a:latin typeface="Open Sans"/>
                <a:ea typeface="Open Sans"/>
                <a:cs typeface="Open Sans"/>
                <a:sym typeface="Open Sans"/>
              </a:rPr>
              <a:t>Image credits: https://uxdesign.cc/decision-making-for-product-managers-7fef3292cb65</a:t>
            </a:r>
            <a:endParaRPr sz="400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AA3B0-6392-7AAF-84FD-73BF5FF81708}"/>
              </a:ext>
            </a:extLst>
          </p:cNvPr>
          <p:cNvSpPr txBox="1"/>
          <p:nvPr/>
        </p:nvSpPr>
        <p:spPr>
          <a:xfrm>
            <a:off x="1121134" y="691763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DATA ANALYSIS - Change Format</a:t>
            </a:r>
            <a:endParaRPr/>
          </a:p>
        </p:txBody>
      </p:sp>
      <p:sp>
        <p:nvSpPr>
          <p:cNvPr id="175" name="Google Shape;175;p3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Georgia"/>
                <a:ea typeface="Georgia"/>
                <a:cs typeface="Georgia"/>
                <a:sym typeface="Georgia"/>
              </a:rPr>
              <a:t>Time = ___Years , ___ Months,___Days</a:t>
            </a:r>
            <a:endParaRPr sz="3300"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4100"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176" name="Google Shape;176;p34"/>
          <p:cNvSpPr txBox="1"/>
          <p:nvPr/>
        </p:nvSpPr>
        <p:spPr>
          <a:xfrm>
            <a:off x="1947475" y="3100925"/>
            <a:ext cx="4814400" cy="11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5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Days =timeinyear∗365 +timeinyear/4</a:t>
            </a:r>
            <a:endParaRPr sz="2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5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Days=timeinmonth∗30</a:t>
            </a:r>
            <a:endParaRPr sz="215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7" name="Google Shape;177;p34"/>
          <p:cNvCxnSpPr/>
          <p:nvPr/>
        </p:nvCxnSpPr>
        <p:spPr>
          <a:xfrm>
            <a:off x="4195875" y="2014350"/>
            <a:ext cx="8700" cy="8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</a:pPr>
            <a:r>
              <a:rPr lang="en"/>
              <a:t>DATA ANALYSIS- Wide to Long format</a:t>
            </a:r>
            <a:endParaRPr/>
          </a:p>
        </p:txBody>
      </p:sp>
      <p:sp>
        <p:nvSpPr>
          <p:cNvPr id="183" name="Google Shape;183;p3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7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84" name="Google Shape;184;p35"/>
          <p:cNvGraphicFramePr/>
          <p:nvPr/>
        </p:nvGraphicFramePr>
        <p:xfrm>
          <a:off x="601400" y="1952363"/>
          <a:ext cx="3594800" cy="1803100"/>
        </p:xfrm>
        <a:graphic>
          <a:graphicData uri="http://schemas.openxmlformats.org/drawingml/2006/table">
            <a:tbl>
              <a:tblPr>
                <a:noFill/>
                <a:tableStyleId>{AD17AA1D-C747-4AAC-B122-46E0E3D8E209}</a:tableStyleId>
              </a:tblPr>
              <a:tblGrid>
                <a:gridCol w="43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7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0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50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50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…..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85" name="Google Shape;185;p35"/>
          <p:cNvCxnSpPr/>
          <p:nvPr/>
        </p:nvCxnSpPr>
        <p:spPr>
          <a:xfrm rot="10800000" flipH="1">
            <a:off x="4572000" y="2799950"/>
            <a:ext cx="610200" cy="16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aphicFrame>
        <p:nvGraphicFramePr>
          <p:cNvPr id="186" name="Google Shape;186;p35"/>
          <p:cNvGraphicFramePr/>
          <p:nvPr/>
        </p:nvGraphicFramePr>
        <p:xfrm>
          <a:off x="5457625" y="1378225"/>
          <a:ext cx="2073575" cy="3169680"/>
        </p:xfrm>
        <a:graphic>
          <a:graphicData uri="http://schemas.openxmlformats.org/drawingml/2006/table">
            <a:tbl>
              <a:tblPr>
                <a:noFill/>
                <a:tableStyleId>{AD17AA1D-C747-4AAC-B122-46E0E3D8E209}</a:tableStyleId>
              </a:tblPr>
              <a:tblGrid>
                <a:gridCol w="682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1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8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FV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CV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T1_1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F1_1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C1_1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T2_2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F1_2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C1_2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….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T2_1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F2_1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C2_1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T2_2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F2_2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C2_2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…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T3_1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F3_1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C3_1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ANALYSIS- New features</a:t>
            </a:r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93" name="Google Shape;193;p36"/>
          <p:cNvGraphicFramePr/>
          <p:nvPr/>
        </p:nvGraphicFramePr>
        <p:xfrm>
          <a:off x="467725" y="1398800"/>
          <a:ext cx="8200250" cy="3383040"/>
        </p:xfrm>
        <a:graphic>
          <a:graphicData uri="http://schemas.openxmlformats.org/drawingml/2006/table">
            <a:tbl>
              <a:tblPr>
                <a:noFill/>
                <a:tableStyleId>{AD17AA1D-C747-4AAC-B122-46E0E3D8E209}</a:tableStyleId>
              </a:tblPr>
              <a:tblGrid>
                <a:gridCol w="7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5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9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90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8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861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675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FutureValue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CurrentValue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Loss/Gain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Elicitation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Timegap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=time-basetime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Q1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Futurevalue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basetime=0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Q2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basetime=0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Q3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CurrentValue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basetime=0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Q7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basetime= now_time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Q4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Futurevalue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basetime=0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Q5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basetime=0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Q6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CurrentValue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basetime=0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Statistics </a:t>
            </a:r>
            <a:endParaRPr/>
          </a:p>
        </p:txBody>
      </p:sp>
      <p:sp>
        <p:nvSpPr>
          <p:cNvPr id="199" name="Google Shape;199;p3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plot of each predictor data distribution</a:t>
            </a:r>
            <a:endParaRPr/>
          </a:p>
        </p:txBody>
      </p:sp>
      <p:pic>
        <p:nvPicPr>
          <p:cNvPr id="200" name="Google Shape;20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3350" y="2144225"/>
            <a:ext cx="2531506" cy="18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500" y="2146013"/>
            <a:ext cx="2591450" cy="1943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050" y="2215249"/>
            <a:ext cx="2363725" cy="18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 - Outlier Removal</a:t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400" y="1374825"/>
            <a:ext cx="2960125" cy="305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5625" y="1225225"/>
            <a:ext cx="3227700" cy="323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1" name="Google Shape;211;p38"/>
          <p:cNvCxnSpPr>
            <a:stCxn id="209" idx="3"/>
          </p:cNvCxnSpPr>
          <p:nvPr/>
        </p:nvCxnSpPr>
        <p:spPr>
          <a:xfrm rot="10800000" flipH="1">
            <a:off x="4187525" y="2900425"/>
            <a:ext cx="5016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Modelling		</a:t>
            </a:r>
            <a:endParaRPr/>
          </a:p>
        </p:txBody>
      </p:sp>
      <p:sp>
        <p:nvSpPr>
          <p:cNvPr id="217" name="Google Shape;217;p39"/>
          <p:cNvSpPr txBox="1">
            <a:spLocks noGrp="1"/>
          </p:cNvSpPr>
          <p:nvPr>
            <p:ph type="body" idx="1"/>
          </p:nvPr>
        </p:nvSpPr>
        <p:spPr>
          <a:xfrm>
            <a:off x="510483" y="1058247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" dirty="0"/>
              <a:t>For the purpose of modelling we create three sections of data: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 dirty="0"/>
          </a:p>
        </p:txBody>
      </p:sp>
      <p:graphicFrame>
        <p:nvGraphicFramePr>
          <p:cNvPr id="218" name="Google Shape;218;p39"/>
          <p:cNvGraphicFramePr/>
          <p:nvPr>
            <p:extLst>
              <p:ext uri="{D42A27DB-BD31-4B8C-83A1-F6EECF244321}">
                <p14:modId xmlns:p14="http://schemas.microsoft.com/office/powerpoint/2010/main" val="1788455801"/>
              </p:ext>
            </p:extLst>
          </p:nvPr>
        </p:nvGraphicFramePr>
        <p:xfrm>
          <a:off x="628569" y="1674919"/>
          <a:ext cx="8014499" cy="2773470"/>
        </p:xfrm>
        <a:graphic>
          <a:graphicData uri="http://schemas.openxmlformats.org/drawingml/2006/table">
            <a:tbl>
              <a:tblPr>
                <a:noFill/>
                <a:tableStyleId>{AD17AA1D-C747-4AAC-B122-46E0E3D8E209}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323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810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119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Time T1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Future Amount F1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Current Amount C1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Future Amount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Gain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Time T2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Future Amount F2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Current Amount C2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Time T3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Future Amount F3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Current Amount C3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Current Amount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Time T7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Future Amount F7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Current Amount C7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Gain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Time T4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Future Amount F4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Current Amount C4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Futureamount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FFE5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Time T5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Future Amount F5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Current Amount C5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Time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Loss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EA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Time T6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Future Amount F6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Current Amount C6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Current Amount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dirty="0"/>
                        <a:t>Loss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Modelling- Linear Symbolic Model </a:t>
            </a:r>
            <a:endParaRPr/>
          </a:p>
        </p:txBody>
      </p:sp>
      <p:sp>
        <p:nvSpPr>
          <p:cNvPr id="224" name="Google Shape;224;p4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Linear regression used to fit the three set of data.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Learns the weight coefficients of the linear features which is given as input.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2000"/>
              <a:t>Those weight coefficients can then be written in the symbolic form </a:t>
            </a:r>
            <a:endParaRPr sz="20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Symbolic Models</a:t>
            </a:r>
            <a:endParaRPr/>
          </a:p>
        </p:txBody>
      </p:sp>
      <p:sp>
        <p:nvSpPr>
          <p:cNvPr id="230" name="Google Shape;230;p4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1" name="Google Shape;2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127" y="1859500"/>
            <a:ext cx="7170676" cy="246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Modelling- Polynomial Symbolic Model </a:t>
            </a:r>
            <a:endParaRPr/>
          </a:p>
        </p:txBody>
      </p:sp>
      <p:sp>
        <p:nvSpPr>
          <p:cNvPr id="237" name="Google Shape;237;p4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features computed are - (a,b,c,a^2,b^2,c^2,ab,bc,ca)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Along with the linear features, the polynomial features was also fed to the linear regression model.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Polynomial Symbolic Models</a:t>
            </a:r>
            <a:endParaRPr/>
          </a:p>
        </p:txBody>
      </p:sp>
      <p:pic>
        <p:nvPicPr>
          <p:cNvPr id="244" name="Google Shape;2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00" y="1147225"/>
            <a:ext cx="6825400" cy="3292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Human Decision-making </a:t>
            </a:r>
            <a:endParaRPr dirty="0"/>
          </a:p>
        </p:txBody>
      </p:sp>
      <p:sp>
        <p:nvSpPr>
          <p:cNvPr id="114" name="Google Shape;114;p2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740200" cy="40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5" name="Google Shape;115;p26"/>
          <p:cNvSpPr txBox="1"/>
          <p:nvPr/>
        </p:nvSpPr>
        <p:spPr>
          <a:xfrm>
            <a:off x="2690125" y="3837575"/>
            <a:ext cx="54759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00">
                <a:latin typeface="Amatic SC"/>
                <a:ea typeface="Amatic SC"/>
                <a:cs typeface="Amatic SC"/>
                <a:sym typeface="Amatic SC"/>
              </a:rPr>
              <a:t>“LIFE IS TOO SHORT”</a:t>
            </a:r>
            <a:endParaRPr sz="5600">
              <a:latin typeface="Amatic SC"/>
              <a:ea typeface="Amatic SC"/>
              <a:cs typeface="Amatic SC"/>
              <a:sym typeface="Amatic SC"/>
            </a:endParaRPr>
          </a:p>
        </p:txBody>
      </p:sp>
      <p:pic>
        <p:nvPicPr>
          <p:cNvPr id="116" name="Google Shape;11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7550"/>
            <a:ext cx="1597449" cy="224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5500" y="1903575"/>
            <a:ext cx="1792375" cy="179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3021" y="2571774"/>
            <a:ext cx="350258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0101" y="2624625"/>
            <a:ext cx="269551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44488" y="2191425"/>
            <a:ext cx="1973667" cy="111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4596" y="2571749"/>
            <a:ext cx="350258" cy="3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61300" y="2202302"/>
            <a:ext cx="1792375" cy="1194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14801" y="2571738"/>
            <a:ext cx="269551" cy="35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Programming </a:t>
            </a:r>
            <a:endParaRPr/>
          </a:p>
        </p:txBody>
      </p:sp>
      <p:sp>
        <p:nvSpPr>
          <p:cNvPr id="250" name="Google Shape;250;p4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over the space the symbols and variables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find the right symbolic function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generation evolve, GP perform three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operations- crossover, mutation,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selection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950" y="1147225"/>
            <a:ext cx="2460800" cy="258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Programming</a:t>
            </a:r>
            <a:endParaRPr/>
          </a:p>
        </p:txBody>
      </p:sp>
      <p:sp>
        <p:nvSpPr>
          <p:cNvPr id="257" name="Google Shape;257;p45"/>
          <p:cNvSpPr txBox="1">
            <a:spLocks noGrp="1"/>
          </p:cNvSpPr>
          <p:nvPr>
            <p:ph type="body" idx="1"/>
          </p:nvPr>
        </p:nvSpPr>
        <p:spPr>
          <a:xfrm>
            <a:off x="0" y="1073425"/>
            <a:ext cx="9079500" cy="402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26300"/>
            <a:ext cx="4293600" cy="1053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6100" y="1826300"/>
            <a:ext cx="4223400" cy="1108618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/>
        </p:nvSpPr>
        <p:spPr>
          <a:xfrm>
            <a:off x="1759200" y="1426100"/>
            <a:ext cx="117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Cross over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1" name="Google Shape;261;p45"/>
          <p:cNvSpPr txBox="1"/>
          <p:nvPr/>
        </p:nvSpPr>
        <p:spPr>
          <a:xfrm>
            <a:off x="5568425" y="1419913"/>
            <a:ext cx="293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Subtree mutation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2" name="Google Shape;2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2500" y="3554475"/>
            <a:ext cx="3386732" cy="139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 txBox="1"/>
          <p:nvPr/>
        </p:nvSpPr>
        <p:spPr>
          <a:xfrm>
            <a:off x="1759200" y="3154275"/>
            <a:ext cx="169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Hoist mutation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4" name="Google Shape;264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317" y="3574100"/>
            <a:ext cx="3937907" cy="129212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5788513" y="3173900"/>
            <a:ext cx="286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Point mutation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Programming - gplearn package</a:t>
            </a:r>
            <a:endParaRPr/>
          </a:p>
        </p:txBody>
      </p:sp>
      <p:sp>
        <p:nvSpPr>
          <p:cNvPr id="271" name="Google Shape;271;p46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2" name="Google Shape;27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1885950"/>
            <a:ext cx="64389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Modelling</a:t>
            </a:r>
            <a:endParaRPr/>
          </a:p>
        </p:txBody>
      </p:sp>
      <p:sp>
        <p:nvSpPr>
          <p:cNvPr id="278" name="Google Shape;278;p4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  <p:pic>
        <p:nvPicPr>
          <p:cNvPr id="279" name="Google Shape;27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500" y="1212625"/>
            <a:ext cx="8041726" cy="89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97374"/>
            <a:ext cx="9144001" cy="1018002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47"/>
          <p:cNvSpPr txBox="1"/>
          <p:nvPr/>
        </p:nvSpPr>
        <p:spPr>
          <a:xfrm>
            <a:off x="100300" y="2171550"/>
            <a:ext cx="144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CurrentValue=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282" name="Google Shape;282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75" y="3950100"/>
            <a:ext cx="8879625" cy="7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7"/>
          <p:cNvSpPr txBox="1"/>
          <p:nvPr/>
        </p:nvSpPr>
        <p:spPr>
          <a:xfrm>
            <a:off x="225675" y="3635850"/>
            <a:ext cx="481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ic Sans MS"/>
                <a:ea typeface="Comic Sans MS"/>
                <a:cs typeface="Comic Sans MS"/>
                <a:sym typeface="Comic Sans MS"/>
              </a:rPr>
              <a:t>Timegap=</a:t>
            </a:r>
            <a:endParaRPr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Modelling Analysis</a:t>
            </a:r>
            <a:endParaRPr/>
          </a:p>
        </p:txBody>
      </p:sp>
      <p:pic>
        <p:nvPicPr>
          <p:cNvPr id="290" name="Google Shape;2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4946" y="1933063"/>
            <a:ext cx="2558276" cy="24461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3900" y="1933063"/>
            <a:ext cx="2714341" cy="253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994" y="2006700"/>
            <a:ext cx="2558274" cy="23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64025" y="1147225"/>
            <a:ext cx="1740126" cy="524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"/>
              <a:t>Experiment 2- Performance on full data </a:t>
            </a:r>
            <a:endParaRPr/>
          </a:p>
        </p:txBody>
      </p:sp>
      <p:sp>
        <p:nvSpPr>
          <p:cNvPr id="299" name="Google Shape;299;p4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00" name="Google Shape;30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377" y="1147225"/>
            <a:ext cx="3633249" cy="364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 dirty="0"/>
              <a:t>Performance on full data </a:t>
            </a:r>
            <a:endParaRPr dirty="0"/>
          </a:p>
        </p:txBody>
      </p:sp>
      <p:pic>
        <p:nvPicPr>
          <p:cNvPr id="307" name="Google Shape;30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5" y="1225225"/>
            <a:ext cx="2976026" cy="30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8800" y="1325325"/>
            <a:ext cx="2976025" cy="2948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2480" y="1361025"/>
            <a:ext cx="2822663" cy="29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"/>
              <a:t>Experiment 2- Timegap prediction on full data</a:t>
            </a:r>
            <a:endParaRPr/>
          </a:p>
        </p:txBody>
      </p:sp>
      <p:sp>
        <p:nvSpPr>
          <p:cNvPr id="315" name="Google Shape;315;p5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000" y="1347325"/>
            <a:ext cx="3284875" cy="310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175" y="1453125"/>
            <a:ext cx="3070451" cy="289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"/>
              <a:t>Experiment 2- Current amount prediction</a:t>
            </a:r>
            <a:endParaRPr/>
          </a:p>
        </p:txBody>
      </p:sp>
      <p:sp>
        <p:nvSpPr>
          <p:cNvPr id="323" name="Google Shape;323;p52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4" name="Google Shape;32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72" y="1302963"/>
            <a:ext cx="3378524" cy="330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421" y="1302963"/>
            <a:ext cx="3412376" cy="31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Experiment 3 - No Loss/Gain Function</a:t>
            </a:r>
            <a:endParaRPr/>
          </a:p>
        </p:txBody>
      </p:sp>
      <p:sp>
        <p:nvSpPr>
          <p:cNvPr id="331" name="Google Shape;331;p5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5723340" cy="38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remove Loss/Gain function and repeat Experiment 1 and Experiment 2.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The expressions generated are much less complex with linear and polynomial models, but not so with </a:t>
            </a:r>
            <a:r>
              <a:rPr lang="en" dirty="0" err="1"/>
              <a:t>gplearn</a:t>
            </a:r>
            <a:r>
              <a:rPr lang="en" dirty="0"/>
              <a:t> </a:t>
            </a:r>
            <a:endParaRPr dirty="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We do see that current amount prediction gets better with polynomial prediction. </a:t>
            </a: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b="1" dirty="0"/>
              <a:t>However, theoretically, this experiment is not valid. </a:t>
            </a:r>
            <a:endParaRPr b="1"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pic>
        <p:nvPicPr>
          <p:cNvPr id="332" name="Google Shape;33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35040" y="1463192"/>
            <a:ext cx="2884376" cy="270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Intertemporal Analysis</a:t>
            </a:r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Humans want instant gratification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Factors that contribute to the inter-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temporal decisions→ rich/poor, age,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gender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choice are well thought and 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others, not so much</a:t>
            </a: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7625" y="1300772"/>
            <a:ext cx="3625150" cy="23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7"/>
          <p:cNvSpPr txBox="1"/>
          <p:nvPr/>
        </p:nvSpPr>
        <p:spPr>
          <a:xfrm>
            <a:off x="5524875" y="3686025"/>
            <a:ext cx="255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latin typeface="Open Sans"/>
                <a:ea typeface="Open Sans"/>
                <a:cs typeface="Open Sans"/>
                <a:sym typeface="Open Sans"/>
              </a:rPr>
              <a:t>Image credits: https://uxdesign.cc/decision-making-for-product-managers-7fef3292cb65</a:t>
            </a:r>
            <a:endParaRPr sz="5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338" name="Google Shape;338;p5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Conclusions are challenging with the data in hand and even if attempted, the conclusions </a:t>
            </a:r>
            <a:r>
              <a:rPr lang="en" sz="2100" i="1"/>
              <a:t>might not</a:t>
            </a:r>
            <a:r>
              <a:rPr lang="en" sz="2100"/>
              <a:t> be accurate. 					</a:t>
            </a:r>
            <a:endParaRPr sz="2100"/>
          </a:p>
          <a:p>
            <a:pPr marL="457200" marR="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AutoNum type="arabicPeriod"/>
            </a:pPr>
            <a:r>
              <a:rPr lang="en" sz="2100"/>
              <a:t>This is just the first step to using better regression models to understand human discounting behavior </a:t>
            </a:r>
            <a:endParaRPr sz="2100"/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Directions		</a:t>
            </a:r>
            <a:endParaRPr/>
          </a:p>
        </p:txBody>
      </p:sp>
      <p:sp>
        <p:nvSpPr>
          <p:cNvPr id="344" name="Google Shape;344;p5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Key point- More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Time gap was considered as a feature. Could use ‘Latertime’ and ‘timegap’ as relative features and can make conclusions better.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Use age and gender to analyze individual category behavior.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Capturing human behavior mathematically has long been a challenge. This is just a first step and it continues to be an open problem.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5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50" name="Google Shape;3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8100" y="1026625"/>
            <a:ext cx="5907800" cy="397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8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</a:pPr>
            <a:r>
              <a:rPr lang="en"/>
              <a:t>Intertemporal Analysis</a:t>
            </a:r>
            <a:endParaRPr/>
          </a:p>
        </p:txBody>
      </p:sp>
      <p:sp>
        <p:nvSpPr>
          <p:cNvPr id="137" name="Google Shape;137;p28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Quantifying decision making skill is challenging. But are some common factors that we could generalize for discounting behavior?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Mathematical models can give a logical and interpretable relationship between input and output.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Problem Statement: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i="1"/>
              <a:t>“What influences how humans make decision that have impact over time?”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9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Mathematical models for discounting</a:t>
            </a:r>
            <a:endParaRPr/>
          </a:p>
        </p:txBody>
      </p:sp>
      <p:sp>
        <p:nvSpPr>
          <p:cNvPr id="143" name="Google Shape;143;p29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discount factor is: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4150" y="2162175"/>
            <a:ext cx="3695700" cy="81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9"/>
          <p:cNvSpPr txBox="1"/>
          <p:nvPr/>
        </p:nvSpPr>
        <p:spPr>
          <a:xfrm>
            <a:off x="1670325" y="3747450"/>
            <a:ext cx="6327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But is it just dependent on time?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Are there other factors that contribute to the discounting function?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0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Questionnaire Curation</a:t>
            </a:r>
            <a:endParaRPr/>
          </a:p>
        </p:txBody>
      </p:sp>
      <p:sp>
        <p:nvSpPr>
          <p:cNvPr id="151" name="Google Shape;151;p30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3959"/>
              <a:buNone/>
            </a:pPr>
            <a:r>
              <a:rPr lang="en" sz="2433"/>
              <a:t>Individual features that we want to capture:</a:t>
            </a:r>
            <a:endParaRPr sz="2433"/>
          </a:p>
          <a:p>
            <a:pPr marL="457200" lvl="0" indent="-339402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51"/>
              <a:t>Latertime </a:t>
            </a:r>
            <a:endParaRPr sz="2251"/>
          </a:p>
          <a:p>
            <a:pPr marL="457200" lvl="0" indent="-33940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51"/>
              <a:t>CurrentValue</a:t>
            </a:r>
            <a:endParaRPr sz="2251"/>
          </a:p>
          <a:p>
            <a:pPr marL="457200" lvl="0" indent="-33940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51"/>
              <a:t>FutureValue</a:t>
            </a:r>
            <a:endParaRPr sz="2251"/>
          </a:p>
          <a:p>
            <a:pPr marL="457200" lvl="0" indent="-33940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51"/>
              <a:t>Loss/Gain</a:t>
            </a:r>
            <a:endParaRPr sz="2251"/>
          </a:p>
          <a:p>
            <a:pPr marL="457200" lvl="0" indent="-33940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51"/>
              <a:t>Elicitation</a:t>
            </a:r>
            <a:endParaRPr sz="2251"/>
          </a:p>
          <a:p>
            <a:pPr marL="457200" lvl="0" indent="-339402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251"/>
              <a:t>Timegap: Future time - Base time </a:t>
            </a:r>
            <a:endParaRPr sz="225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ct val="100000"/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ct val="100000"/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</a:t>
            </a:r>
            <a:endParaRPr/>
          </a:p>
        </p:txBody>
      </p:sp>
      <p:sp>
        <p:nvSpPr>
          <p:cNvPr id="157" name="Google Shape;157;p3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ln w="9525" cap="flat" cmpd="sng">
            <a:solidFill>
              <a:srgbClr val="FFF2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Survey was formulated on Qualtrics platform[1]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Data range for each questions varied. 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eg: 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Current penalty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(1,2,3,4,5,6,7,8,9,10,15,20,25,30,35,40,45,50,55,60,65,70,75,80,85,90,100,120,140,150,160,180,200,225,250,275,300,350,400,450,500,550,600,650,700,750,800,850,900,1000,2000,2500,5000,7500,10000)</a:t>
            </a:r>
            <a:endParaRPr sz="1100">
              <a:latin typeface="Georgia"/>
              <a:ea typeface="Georgia"/>
              <a:cs typeface="Georgia"/>
              <a:sym typeface="Georgia"/>
            </a:endParaRPr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/>
              <a:t>Demographic questions- age and gender was collected.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[1] </a:t>
            </a:r>
            <a:r>
              <a:rPr lang="en" sz="1050">
                <a:solidFill>
                  <a:srgbClr val="0768DD"/>
                </a:solidFill>
                <a:highlight>
                  <a:srgbClr val="FFFFFF"/>
                </a:highlight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https://www.qualtrics.com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Survey</a:t>
            </a:r>
            <a:endParaRPr/>
          </a:p>
        </p:txBody>
      </p:sp>
      <p:sp>
        <p:nvSpPr>
          <p:cNvPr id="163" name="Google Shape;163;p32"/>
          <p:cNvSpPr txBox="1">
            <a:spLocks noGrp="1"/>
          </p:cNvSpPr>
          <p:nvPr>
            <p:ph type="body" idx="1"/>
          </p:nvPr>
        </p:nvSpPr>
        <p:spPr>
          <a:xfrm>
            <a:off x="311700" y="1147225"/>
            <a:ext cx="8916000" cy="38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Q1(Future Amount): Current reward, _________________,Gain Time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Q2(Gain time): Current reward, Future reward, _________________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Q3(Current Amount): _________________,Future reward, Gain Time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Q4(Future amount): Current penalty,_________________, Loss time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Q5(Loss time): Current penalty,Future penalty, _________________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Q6(Current amount):_________________,Future penalty, Loss time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Q7(Future amount): Current reward, Current time,Future reward,_______________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Survey was conducted as a part of OOCP 2023(Business school pool) which is a part of the coursework. 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total of 79 participants took part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Each of them answered 7 questions. A total of 553 data points are collected.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800"/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912</Words>
  <Application>Microsoft Macintosh PowerPoint</Application>
  <PresentationFormat>On-screen Show (16:9)</PresentationFormat>
  <Paragraphs>219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Raleway</vt:lpstr>
      <vt:lpstr>Amatic SC</vt:lpstr>
      <vt:lpstr>Arial</vt:lpstr>
      <vt:lpstr>Comic Sans MS</vt:lpstr>
      <vt:lpstr>Caveat</vt:lpstr>
      <vt:lpstr>Open Sans</vt:lpstr>
      <vt:lpstr>Georgia</vt:lpstr>
      <vt:lpstr>Economica</vt:lpstr>
      <vt:lpstr>Simple Light</vt:lpstr>
      <vt:lpstr>Luxe</vt:lpstr>
      <vt:lpstr>Intertemporal Analysis using Symbolic Regression</vt:lpstr>
      <vt:lpstr>Human Decision-making </vt:lpstr>
      <vt:lpstr>Intertemporal Analysis</vt:lpstr>
      <vt:lpstr>Intertemporal Analysis</vt:lpstr>
      <vt:lpstr>Mathematical models for discounting</vt:lpstr>
      <vt:lpstr>Questionnaire Curation</vt:lpstr>
      <vt:lpstr>Survey</vt:lpstr>
      <vt:lpstr>Survey</vt:lpstr>
      <vt:lpstr>Data </vt:lpstr>
      <vt:lpstr>DATA ANALYSIS - Change Format</vt:lpstr>
      <vt:lpstr>DATA ANALYSIS- Wide to Long format</vt:lpstr>
      <vt:lpstr>DATA ANALYSIS- New features</vt:lpstr>
      <vt:lpstr>Data Analysis - Statistics </vt:lpstr>
      <vt:lpstr>Data Analysis - Outlier Removal</vt:lpstr>
      <vt:lpstr>Modelling  </vt:lpstr>
      <vt:lpstr>Modelling- Linear Symbolic Model </vt:lpstr>
      <vt:lpstr>Linear Symbolic Models</vt:lpstr>
      <vt:lpstr>Modelling- Polynomial Symbolic Model </vt:lpstr>
      <vt:lpstr>Polynomial Symbolic Models</vt:lpstr>
      <vt:lpstr>Genetic Programming </vt:lpstr>
      <vt:lpstr>Genetic Programming</vt:lpstr>
      <vt:lpstr>Genetic Programming - gplearn package</vt:lpstr>
      <vt:lpstr>Modelling</vt:lpstr>
      <vt:lpstr>Modelling Analysis</vt:lpstr>
      <vt:lpstr>Experiment 2- Performance on full data </vt:lpstr>
      <vt:lpstr>Performance on full data </vt:lpstr>
      <vt:lpstr>Experiment 2- Timegap prediction on full data</vt:lpstr>
      <vt:lpstr>Experiment 2- Current amount prediction</vt:lpstr>
      <vt:lpstr>Experiment 3 - No Loss/Gain Function</vt:lpstr>
      <vt:lpstr>Conclusion</vt:lpstr>
      <vt:lpstr>Future Directions 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MANILA DEVARAJA</cp:lastModifiedBy>
  <cp:revision>8</cp:revision>
  <dcterms:modified xsi:type="dcterms:W3CDTF">2025-09-15T22:40:18Z</dcterms:modified>
</cp:coreProperties>
</file>